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62" r:id="rId5"/>
    <p:sldId id="263" r:id="rId6"/>
    <p:sldId id="264" r:id="rId7"/>
    <p:sldId id="265" r:id="rId8"/>
    <p:sldId id="266" r:id="rId9"/>
    <p:sldId id="267" r:id="rId10"/>
    <p:sldId id="258" r:id="rId11"/>
    <p:sldId id="260" r:id="rId12"/>
    <p:sldId id="268" r:id="rId13"/>
    <p:sldId id="261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7310AFA-2A02-4E4C-AA5F-1319B814CAFC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362B2DC-3113-4618-AF08-E6B58DE05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hyperlink" Target="http://docs.cntd.ru/document/901883615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785926"/>
            <a:ext cx="8229600" cy="3571900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Министерство образования и науки Республики Марий Эл</a:t>
            </a:r>
            <a:b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ГБУ Республики Марий Эл</a:t>
            </a:r>
            <a:b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«Центр психолого-педагогической, медицинской и социальной помощи«Детство»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/>
              <a:t>Меры социальной поддержки, предусмотренные для  детей-сирот и детей, оставшихся без попечения родителей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6143644"/>
            <a:ext cx="4786346" cy="50006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Исполнитель: Кузьминых Ольга Николаевна</a:t>
            </a:r>
            <a:endParaRPr lang="ru-RU" sz="1800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52"/>
    </mc:Choice>
    <mc:Fallback xmlns="">
      <p:transition spd="slow" advTm="24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664168-medical-wallpaper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Дополнительные гарантии права на медицинское обеспечение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7643866" cy="438055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имеют право на предоставление им бесплатной медицинской помощи в медицинских организациях государственной системы здравоохранения, в том числе высокотехнологичной медицинской помощи, на проведение диспансеризации, оздоровления, регулярных медицинских осмотров и на направление их на лечение за пределы территории Российской Федерации;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обеспечиваются путевками в организации отдыха детей и их оздоровления (в санаторно-курортные организации - при наличии медицинских показаний), оплачиваемым проездом к месту лечения (отдыха) и обратно.</a:t>
            </a:r>
          </a:p>
          <a:p>
            <a:endParaRPr lang="ru-RU" dirty="0"/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825"/>
    </mc:Choice>
    <mc:Fallback xmlns="">
      <p:transition spd="slow" advTm="174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shibki-kotorye-vstrechajutsja-pri-remonte-kvartir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Ремонт жилых помещений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85794"/>
            <a:ext cx="5929322" cy="6072206"/>
          </a:xfrm>
        </p:spPr>
        <p:txBody>
          <a:bodyPr>
            <a:normAutofit fontScale="55000" lnSpcReduction="20000"/>
          </a:bodyPr>
          <a:lstStyle/>
          <a:p>
            <a:pPr lvl="0" algn="just"/>
            <a:r>
              <a:rPr lang="ru-RU" sz="3800" dirty="0" smtClean="0">
                <a:solidFill>
                  <a:schemeClr val="bg1"/>
                </a:solidFill>
              </a:rPr>
              <a:t>Право на однократное получение </a:t>
            </a:r>
            <a:r>
              <a:rPr lang="ru-RU" sz="3800" b="1" dirty="0" smtClean="0">
                <a:solidFill>
                  <a:schemeClr val="bg1"/>
                </a:solidFill>
              </a:rPr>
              <a:t>единовременной выплаты на ремонт жилых помещений</a:t>
            </a:r>
            <a:r>
              <a:rPr lang="ru-RU" sz="3800" dirty="0" smtClean="0">
                <a:solidFill>
                  <a:schemeClr val="bg1"/>
                </a:solidFill>
              </a:rPr>
              <a:t>, находящихся в собственности, </a:t>
            </a:r>
            <a:r>
              <a:rPr lang="ru-RU" sz="3800" u="sng" dirty="0" smtClean="0">
                <a:solidFill>
                  <a:schemeClr val="bg1"/>
                </a:solidFill>
              </a:rPr>
              <a:t>в течение года по окончании срока пребывания</a:t>
            </a:r>
            <a:r>
              <a:rPr lang="ru-RU" sz="3800" dirty="0" smtClean="0">
                <a:solidFill>
                  <a:schemeClr val="bg1"/>
                </a:solidFill>
              </a:rPr>
              <a:t> в образовательных организациях, организациях социального обслуживания, медицинских организациях государственной и муниципальной систем здравоохранения и иных учреждениях, создаваемых в установленном законом порядке для детей-сирот и детей, оставшихся без попечения родителей, а также по завершении обучения в профессиональных образовательных организациях и образовательных организациях высшего образования, либо по окончании прохождения военной службы по призыву, либо по окончании отбывания наказания в исправительных учреждениях</a:t>
            </a:r>
          </a:p>
          <a:p>
            <a:endParaRPr lang="ru-RU" dirty="0"/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884"/>
    </mc:Choice>
    <mc:Fallback xmlns="">
      <p:transition spd="slow" advTm="183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Возврат за коммунальные услуги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715404" cy="5715016"/>
          </a:xfrm>
        </p:spPr>
        <p:txBody>
          <a:bodyPr>
            <a:normAutofit fontScale="32500" lnSpcReduction="20000"/>
          </a:bodyPr>
          <a:lstStyle/>
          <a:p>
            <a:pPr fontAlgn="base"/>
            <a:r>
              <a:rPr lang="ru-RU" sz="6000" dirty="0" smtClean="0"/>
              <a:t>оплата в размере 50 процентов занимаемой общей площади жилых помещений (в коммунальных квартирах - занимаемой жилой площади) в пределах социальной нормы площади жилья, установленной Правительством Республики Марий Эл. Меры социальной поддержки по оплате жилья предоставляются лицам, проживающим в жилых помещениях в жилищном фонде независимо от формы собственности;</a:t>
            </a:r>
          </a:p>
          <a:p>
            <a:pPr fontAlgn="base"/>
            <a:r>
              <a:rPr lang="ru-RU" sz="6000" dirty="0" smtClean="0"/>
              <a:t>оплата в размере 50 процентов коммунальных услуг (водоснабжение, водоотведение, вывоз бытовых и других отходов, газ, электрическая и тепловая энергия - в пределах нормативов потребления указанных услуг), а проживающим в домах, не имеющих центрального отопления, - топлива, приобретаемого в пределах норм, установленных для продажи населению, и транспортных услуг для доставки этого топлива.</a:t>
            </a:r>
          </a:p>
          <a:p>
            <a:pPr fontAlgn="base">
              <a:buNone/>
            </a:pPr>
            <a:r>
              <a:rPr lang="ru-RU" sz="6000" dirty="0" smtClean="0"/>
              <a:t>		Меры социальной поддержки по оплате коммунальных услуг предоставляются независимо от вида жилищного фонда.</a:t>
            </a:r>
          </a:p>
          <a:p>
            <a:pPr fontAlgn="base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Рисунок 7" descr="кошелек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8" y="4914125"/>
            <a:ext cx="2714612" cy="1943875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25"/>
    </mc:Choice>
    <mc:Fallback xmlns="">
      <p:transition spd="slow" advTm="33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maxresdefaul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00826" y="4929198"/>
            <a:ext cx="2643173" cy="192880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</a:rPr>
              <a:t>Судебная защита прав детей-сирот и детей, оставшихся без попечения родителей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7072330" cy="5257800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За защитой своих прав дети-сироты и дети, оставшиеся без попечения родителей, а равно их законные представители, опекуны (попечители), органы опеки и попечительства и прокурор вправе обратиться в установленном порядке в соответствующие суды Российской Федерации</a:t>
            </a:r>
          </a:p>
          <a:p>
            <a:pPr lvl="0"/>
            <a:r>
              <a:rPr lang="ru-RU" dirty="0" smtClean="0"/>
              <a:t>Дети-сироты и дети, оставшиеся без попечения родителей, имеют право на бесплатную юридическую помощь</a:t>
            </a: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72"/>
    </mc:Choice>
    <mc:Fallback xmlns="">
      <p:transition spd="slow" advTm="19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TNvNU3PAA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Бесплатная юридическая помощь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8401080" cy="2857520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3200" b="1" dirty="0" smtClean="0">
                <a:solidFill>
                  <a:schemeClr val="bg1"/>
                </a:solidFill>
              </a:rPr>
              <a:t>Адвокатская палата  Республики Марий Эл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	Адрес: г. Йошкар-Ола, пр. Гагарина д. 10 а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	Тел. : 8 (8362)  42-64-15, 45-05-22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	</a:t>
            </a:r>
            <a:r>
              <a:rPr lang="en-US" sz="3200" b="1" dirty="0" smtClean="0">
                <a:solidFill>
                  <a:schemeClr val="bg1"/>
                </a:solidFill>
                <a:latin typeface="Cambria" pitchFamily="18" charset="0"/>
              </a:rPr>
              <a:t>http://advpalata.ter12.ru/</a:t>
            </a:r>
            <a:endParaRPr lang="ru-RU" sz="32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just"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3200" b="1" dirty="0" smtClean="0">
                <a:solidFill>
                  <a:schemeClr val="bg1"/>
                </a:solidFill>
              </a:rPr>
              <a:t>Центр правовой защиты граждан</a:t>
            </a:r>
          </a:p>
          <a:p>
            <a:pPr algn="just">
              <a:buFont typeface="Wingdings" pitchFamily="2" charset="2"/>
              <a:buChar char="Ø"/>
            </a:pPr>
            <a:r>
              <a:rPr lang="ru-RU" sz="3200" b="1" dirty="0" smtClean="0">
                <a:solidFill>
                  <a:schemeClr val="bg1"/>
                </a:solidFill>
              </a:rPr>
              <a:t>Адрес: г. Йошкар-Ола, ул. Зарубина, 25 </a:t>
            </a:r>
          </a:p>
          <a:p>
            <a:pPr algn="just"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     Телефоны: 8(8362) 72-06-32;  8(8362)72-06-28</a:t>
            </a:r>
          </a:p>
          <a:p>
            <a:pPr algn="just"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      </a:t>
            </a:r>
            <a:r>
              <a:rPr lang="en-US" sz="3200" b="1" dirty="0" smtClean="0">
                <a:solidFill>
                  <a:schemeClr val="bg1"/>
                </a:solidFill>
                <a:latin typeface="Cambria" pitchFamily="18" charset="0"/>
              </a:rPr>
              <a:t>http://manandlaw.info/</a:t>
            </a:r>
            <a:endParaRPr lang="ru-RU" sz="32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endParaRPr lang="ru-RU" dirty="0"/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79"/>
    </mc:Choice>
    <mc:Fallback xmlns="">
      <p:transition spd="slow" advTm="10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Дополнительные гарантии на образование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7358082" cy="5429264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имеют право на обучение на подготовительных отделениях образовательных организаций высшего образования (при наличии среднего общего образования);</a:t>
            </a:r>
            <a:endParaRPr lang="ru-RU" sz="2400" b="1" dirty="0" smtClean="0"/>
          </a:p>
          <a:p>
            <a:r>
              <a:rPr lang="ru-RU" sz="2400" dirty="0" smtClean="0"/>
              <a:t>имеют право на получение </a:t>
            </a:r>
            <a:r>
              <a:rPr lang="ru-RU" sz="2400" u="sng" dirty="0" smtClean="0"/>
              <a:t>второго среднего профессионального образования по программе подготовки квалифицированных рабочих, служащих по очной форме обучения</a:t>
            </a:r>
            <a:r>
              <a:rPr lang="ru-RU" sz="2400" dirty="0" smtClean="0"/>
              <a:t>;</a:t>
            </a:r>
          </a:p>
          <a:p>
            <a:r>
              <a:rPr lang="ru-RU" sz="2400" u="sng" dirty="0" smtClean="0"/>
              <a:t>имеют право на однократное</a:t>
            </a:r>
            <a:r>
              <a:rPr lang="ru-RU" sz="2400" dirty="0" smtClean="0"/>
              <a:t>, а дети-сироты и дети, оставшиеся без попечения родителей, лица из их числа, с ограниченными возможностями здоровья (с различными формами умственной отсталости) </a:t>
            </a:r>
            <a:r>
              <a:rPr lang="ru-RU" sz="2400" u="sng" dirty="0" smtClean="0"/>
              <a:t>на двукратное прохождение обучения по программам профессиональной подготовки по профессиям рабочих, должностям служащих по очной форме обучения.</a:t>
            </a:r>
            <a:endParaRPr lang="ru-RU" sz="2400" dirty="0" smtClean="0"/>
          </a:p>
          <a:p>
            <a:endParaRPr lang="ru-RU" sz="1600" dirty="0"/>
          </a:p>
        </p:txBody>
      </p:sp>
      <p:pic>
        <p:nvPicPr>
          <p:cNvPr id="6" name="Рисунок 5" descr="479639fe90731ab370063ac8026408d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64" y="4520053"/>
            <a:ext cx="2571736" cy="2337947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317"/>
    </mc:Choice>
    <mc:Fallback xmlns="">
      <p:transition spd="slow" advTm="1543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123\Рабочий стол\012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35"/>
    </mc:Choice>
    <mc:Fallback xmlns="">
      <p:transition spd="slow" advTm="35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28" y="274638"/>
            <a:ext cx="114272" cy="296842"/>
          </a:xfrm>
        </p:spPr>
        <p:txBody>
          <a:bodyPr>
            <a:normAutofit/>
          </a:bodyPr>
          <a:lstStyle/>
          <a:p>
            <a:r>
              <a:rPr lang="ru-RU" sz="800" dirty="0" smtClean="0"/>
              <a:t>1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7786742" cy="6286544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обучающиеся по очной форме обучения по основным профессиональным образовательным программам  и (или) по программам профессиональной подготовки по профессиям рабочих, должностям служащих, </a:t>
            </a:r>
            <a:r>
              <a:rPr lang="ru-RU" sz="1800" b="1" dirty="0" smtClean="0"/>
              <a:t>зачисляются на полное государственное обеспечение до завершения обучения </a:t>
            </a:r>
            <a:r>
              <a:rPr lang="ru-RU" sz="1800" dirty="0" smtClean="0"/>
              <a:t>по указанным образовательным программам.</a:t>
            </a:r>
          </a:p>
          <a:p>
            <a:r>
              <a:rPr lang="ru-RU" sz="1800" u="sng" dirty="0" smtClean="0"/>
              <a:t>В случае достижения лицами </a:t>
            </a:r>
            <a:r>
              <a:rPr lang="ru-RU" sz="1800" dirty="0" smtClean="0"/>
              <a:t>из числа детей-сирот и детей, оставшихся без попечения родителей, лицами, потерявшими в период обучения обоих родителей или единственного родителя, обучающимися по очной форме обучения по основным профессиональным образовательным программам, </a:t>
            </a:r>
            <a:r>
              <a:rPr lang="ru-RU" sz="1800" u="sng" dirty="0" smtClean="0"/>
              <a:t>возраста 23 лет за ними сохраняется право на полное государственное обеспечение и дополнительные гарантии по социальной поддержке,</a:t>
            </a:r>
            <a:r>
              <a:rPr lang="ru-RU" sz="1800" dirty="0" smtClean="0"/>
              <a:t> предусмотренные в отношении указанных лиц, до завершения обучения по таким образовательным программам;</a:t>
            </a:r>
          </a:p>
          <a:p>
            <a:r>
              <a:rPr lang="ru-RU" sz="1800" dirty="0" smtClean="0"/>
              <a:t>Обучающиеся по очной форме обучения по основным профессиональным образовательным программам и (или) по программам профессиональной подготовки по профессиям рабочих, должностям служащих, (кроме такси), а также </a:t>
            </a:r>
            <a:r>
              <a:rPr lang="ru-RU" sz="1800" b="1" u="sng" dirty="0" smtClean="0"/>
              <a:t>обеспечиваются бесплатным проездом на городском, пригородном транспорте, в сельской местности на внутрирайонном транспорте </a:t>
            </a:r>
            <a:r>
              <a:rPr lang="ru-RU" sz="1800" dirty="0" smtClean="0"/>
              <a:t> </a:t>
            </a:r>
          </a:p>
          <a:p>
            <a:pPr>
              <a:buNone/>
            </a:pPr>
            <a:r>
              <a:rPr lang="ru-RU" sz="1800" dirty="0" smtClean="0"/>
              <a:t>       А также </a:t>
            </a:r>
            <a:r>
              <a:rPr lang="ru-RU" sz="1800" i="1" u="sng" dirty="0" smtClean="0"/>
              <a:t>бесплатным проездом один раз в год к месту жительства и обратно к месту учебы.</a:t>
            </a:r>
          </a:p>
          <a:p>
            <a:endParaRPr lang="ru-RU" sz="1600" dirty="0"/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5777" y="5143512"/>
            <a:ext cx="2838223" cy="1714488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26"/>
    </mc:Choice>
    <mc:Fallback xmlns="">
      <p:transition spd="slow" advTm="14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28" y="274638"/>
            <a:ext cx="114272" cy="1082660"/>
          </a:xfrm>
        </p:spPr>
        <p:txBody>
          <a:bodyPr>
            <a:normAutofit/>
          </a:bodyPr>
          <a:lstStyle/>
          <a:p>
            <a:r>
              <a:rPr lang="ru-RU" sz="800" dirty="0" smtClean="0"/>
              <a:t>1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7329510" cy="602363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Детям-сиротам и детям, оставшимся без попечения родителей, лицам из  их числа, лицам, потерявшим в период обучения обоих родителей или единственного родителя, обучающимся по очной форме обучения по основным профессиональным образовательным программам, </a:t>
            </a:r>
            <a:r>
              <a:rPr lang="ru-RU" sz="2400" u="sng" dirty="0" smtClean="0"/>
              <a:t>наряду с полным государственным обеспечением выплачиваются государственная социальная стипендия, ежегодное пособие на приобретение учебной литературы и письменных принадлежностей</a:t>
            </a:r>
            <a:r>
              <a:rPr lang="ru-RU" sz="2400" dirty="0" smtClean="0"/>
              <a:t>. Размер и порядок выплаты данных пособий определяются Правительством Республики Марий Эл.</a:t>
            </a:r>
          </a:p>
          <a:p>
            <a:endParaRPr lang="ru-RU" dirty="0"/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5179" y="4643446"/>
            <a:ext cx="3018820" cy="2214554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7"/>
    </mc:Choice>
    <mc:Fallback xmlns="">
      <p:transition spd="slow" advTm="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1080" y="274638"/>
            <a:ext cx="45719" cy="1143000"/>
          </a:xfrm>
        </p:spPr>
        <p:txBody>
          <a:bodyPr>
            <a:normAutofit/>
          </a:bodyPr>
          <a:lstStyle/>
          <a:p>
            <a:r>
              <a:rPr lang="ru-RU" sz="800" dirty="0" smtClean="0"/>
              <a:t>1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7429552" cy="6095070"/>
          </a:xfrm>
        </p:spPr>
        <p:txBody>
          <a:bodyPr>
            <a:normAutofit/>
          </a:bodyPr>
          <a:lstStyle/>
          <a:p>
            <a:r>
              <a:rPr lang="ru-RU" dirty="0" smtClean="0"/>
              <a:t>При предоставлении, академического отпуска по медицинским показаниям, отпуска по беременности и родам, отпуска по уходу за ребенком до достижения им возраста трех лет </a:t>
            </a:r>
            <a:r>
              <a:rPr lang="ru-RU" b="1" u="sng" dirty="0" smtClean="0"/>
              <a:t>за ними на весь период данных отпусков сохраняется полное государственное обеспечение, </a:t>
            </a:r>
            <a:r>
              <a:rPr lang="ru-RU" dirty="0" smtClean="0"/>
              <a:t>выплачиваются государственная социальная стипендия и ежегодное пособие на приобретение учебной литературы и письменных принадлежностей.</a:t>
            </a:r>
          </a:p>
          <a:p>
            <a:endParaRPr lang="ru-RU" dirty="0"/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7058" y="5000636"/>
            <a:ext cx="2816941" cy="1857364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79"/>
    </mc:Choice>
    <mc:Fallback xmlns="">
      <p:transition spd="slow" advTm="590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686799" y="274638"/>
            <a:ext cx="45719" cy="1143000"/>
          </a:xfrm>
        </p:spPr>
        <p:txBody>
          <a:bodyPr>
            <a:normAutofit/>
          </a:bodyPr>
          <a:lstStyle/>
          <a:p>
            <a:r>
              <a:rPr lang="ru-RU" sz="800" dirty="0" smtClean="0"/>
              <a:t>1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7643866" cy="6095070"/>
          </a:xfrm>
        </p:spPr>
        <p:txBody>
          <a:bodyPr>
            <a:normAutofit fontScale="77500" lnSpcReduction="20000"/>
          </a:bodyPr>
          <a:lstStyle/>
          <a:p>
            <a:r>
              <a:rPr lang="ru-RU" b="1" u="sng" dirty="0" smtClean="0"/>
              <a:t>Выпускники организаций для детей-сирот и детей, оставшихся без попечения родителей</a:t>
            </a:r>
            <a:r>
              <a:rPr lang="ru-RU" dirty="0" smtClean="0"/>
              <a:t>, в которых они обучались и воспитывались, выпускники организаций, осуществляющих образовательную деятельность, обучавшиеся по очной форме обучения по основным профессиональным образовательным программам и (или) по программам профессиональной подготовки по профессиям рабочих, должностям служащих, дети-сироты и дети, оставшиеся без попечения родителей, и лица из их числа, лица, потерявшие в период обучения обоих родителей или единственного родителя, за исключением лиц, продолжающих обучение по очной форме обучения по основным профессиональным образовательным программам и (или) по программам профессиональной подготовки по профессиям рабочих, должностям служащих, </a:t>
            </a:r>
            <a:r>
              <a:rPr lang="ru-RU" b="1" u="sng" dirty="0" smtClean="0"/>
              <a:t>обеспечиваются бесплатным комплектом одежды, обуви, мягким инвентарем и оборудованием </a:t>
            </a:r>
            <a:r>
              <a:rPr lang="ru-RU" dirty="0" smtClean="0"/>
              <a:t>по нормам и в порядке, которые устанавливаются Правительством Республики Марий Эл, и единовременным денежным пособием.</a:t>
            </a:r>
          </a:p>
          <a:p>
            <a:endParaRPr lang="ru-RU" dirty="0"/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3008" y="4714884"/>
            <a:ext cx="3020992" cy="2143116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211"/>
    </mc:Choice>
    <mc:Fallback xmlns="">
      <p:transition spd="slow" advTm="922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1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7429552" cy="64294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 желанию выпускника взамен обеспечения комплектом одежды, обуви, мягкого инвентаря и оборудования ему может быть выдана денежная компенсация, размер которой устанавливается Правительством Республики Марий Эл и подлежит индексации в соответствии с законом Республики Марий Эл о республиканском бюджете Республики Марий Эл на очередной финансовый год и плановый период, или такая компенсация может быть перечислена на счет или счета, открытые на имя выпускника в банке или банках, при условии, что указанные денежные средства, включая капитализированные (причисленные) проценты на их сумму, застрахованы в системе обязательного страхования вкладов в банках Российской Федерации и суммарный размер денежных средств, находящихся на счете или счетах в одном банке, не превышает предусмотренный </a:t>
            </a:r>
            <a:r>
              <a:rPr lang="ru-RU" dirty="0" smtClean="0">
                <a:hlinkClick r:id="rId4"/>
              </a:rPr>
              <a:t>Федеральным законом от 23 декабря 2003 года N 177-ФЗ "О страховании вкладов в банках Российской Федерации"</a:t>
            </a:r>
            <a:r>
              <a:rPr lang="ru-RU" dirty="0" smtClean="0"/>
              <a:t> размер возмещения по вкладам.</a:t>
            </a:r>
          </a:p>
          <a:p>
            <a:endParaRPr lang="ru-RU" dirty="0"/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7950" y="4857322"/>
            <a:ext cx="2786050" cy="2000678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74"/>
    </mc:Choice>
    <mc:Fallback xmlns="">
      <p:transition spd="slow" advTm="28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1090" y="274638"/>
            <a:ext cx="185710" cy="1143000"/>
          </a:xfrm>
        </p:spPr>
        <p:txBody>
          <a:bodyPr>
            <a:normAutofit/>
          </a:bodyPr>
          <a:lstStyle/>
          <a:p>
            <a:r>
              <a:rPr lang="ru-RU" sz="800" dirty="0" smtClean="0"/>
              <a:t>1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7143800" cy="664371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Предусмотренные настоящим пунктом дополнительные гарантии по социальной поддержке не предоставляются детям-сиротам и детям, оставшимся без попечения родителей, лицам из числа детей-сирот и детей, оставшихся без попечения родителей, лицам, потерявшим в период обучения обоих родителей или единственного родителя, в случае, если указанные гарантии уже были им предоставлены за счет средств организации, где они ранее обучались и (или) воспитывались.</a:t>
            </a:r>
          </a:p>
          <a:p>
            <a:r>
              <a:rPr lang="ru-RU" dirty="0" smtClean="0"/>
              <a:t>Выпускники организаций для детей-сирот и детей, оставшихся без попечения родителей, и лица из числа детей-сирот и детей, оставшихся без попечения родителей, обучающиеся по очной форме обучения по основным профессиональным образовательным программам и (или) по программам профессиональной подготовки по профессиям рабочих, должностям служащих за счет республиканского бюджета Республики Марий Эл или местных бюджетов и приезжающие в каникулярное время, выходные и праздничные дни в эти организации или в иные организации для детей-сирот и детей, оставшихся без попечения родителей, или в организации, осуществляющие образовательную деятельность, по решению органов управления указанных организаций могут зачисляться на бесплатное питание и проживание на период своего пребывания в них.</a:t>
            </a:r>
          </a:p>
          <a:p>
            <a:endParaRPr lang="ru-RU" dirty="0"/>
          </a:p>
        </p:txBody>
      </p:sp>
      <p:pic>
        <p:nvPicPr>
          <p:cNvPr id="4" name="Рисунок 3" descr="479639fe90731ab370063ac8026408d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00892" y="4929198"/>
            <a:ext cx="2143107" cy="1928802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44"/>
    </mc:Choice>
    <mc:Fallback xmlns="">
      <p:transition spd="slow" advTm="33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822</TotalTime>
  <Words>1204</Words>
  <Application>Microsoft Office PowerPoint</Application>
  <PresentationFormat>Экран (4:3)</PresentationFormat>
  <Paragraphs>45</Paragraphs>
  <Slides>14</Slides>
  <Notes>0</Notes>
  <HiddenSlides>0</HiddenSlides>
  <MMClips>14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Министерство образования и науки Республики Марий Эл ГБУ Республики Марий Эл  «Центр психолого-педагогической, медицинской и социальной помощи«Детство»   Меры социальной поддержки, предусмотренные для  детей-сирот и детей, оставшихся без попечения родителей</vt:lpstr>
      <vt:lpstr>Дополнительные гарантии на образование</vt:lpstr>
      <vt:lpstr>Презентация PowerPoint</vt:lpstr>
      <vt:lpstr>1</vt:lpstr>
      <vt:lpstr>1</vt:lpstr>
      <vt:lpstr>1</vt:lpstr>
      <vt:lpstr>1</vt:lpstr>
      <vt:lpstr>1</vt:lpstr>
      <vt:lpstr>1</vt:lpstr>
      <vt:lpstr>Дополнительные гарантии права на медицинское обеспечение</vt:lpstr>
      <vt:lpstr>Ремонт жилых помещений</vt:lpstr>
      <vt:lpstr>Возврат за коммунальные услуги</vt:lpstr>
      <vt:lpstr>Судебная защита прав детей-сирот и детей, оставшихся без попечения родителей</vt:lpstr>
      <vt:lpstr>Бесплатная юридическая помощь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Социальные гарантии детей-сирот и детей, оставшихся без попечения родителей</dc:title>
  <dc:creator>Админ</dc:creator>
  <cp:lastModifiedBy>днс</cp:lastModifiedBy>
  <cp:revision>42</cp:revision>
  <dcterms:created xsi:type="dcterms:W3CDTF">2020-03-02T10:56:10Z</dcterms:created>
  <dcterms:modified xsi:type="dcterms:W3CDTF">2021-03-18T10:52:03Z</dcterms:modified>
</cp:coreProperties>
</file>