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256" r:id="rId2"/>
    <p:sldId id="257" r:id="rId3"/>
    <p:sldId id="261" r:id="rId4"/>
    <p:sldId id="259" r:id="rId5"/>
    <p:sldId id="266" r:id="rId6"/>
    <p:sldId id="284" r:id="rId7"/>
    <p:sldId id="279" r:id="rId8"/>
    <p:sldId id="282" r:id="rId9"/>
    <p:sldId id="283" r:id="rId10"/>
    <p:sldId id="281" r:id="rId11"/>
    <p:sldId id="275" r:id="rId12"/>
    <p:sldId id="276" r:id="rId13"/>
    <p:sldId id="277" r:id="rId14"/>
    <p:sldId id="28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CC8E60-2C29-40CF-A1CE-95D1BF6BFD7F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58041A-BAA9-469F-A1E3-4D25F101956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8041A-BAA9-469F-A1E3-4D25F101956B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29.10.2021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4783614"/>
          </a:xfrm>
        </p:spPr>
        <p:txBody>
          <a:bodyPr>
            <a:normAutofit/>
          </a:bodyPr>
          <a:lstStyle/>
          <a:p>
            <a:pPr algn="ctr"/>
            <a:r>
              <a:rPr lang="ru-RU" sz="49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Особенности адаптации выпускников организаций для детей-сирот и детей, оставшихся без попечения родителей</a:t>
            </a:r>
            <a:r>
              <a:rPr lang="ru-RU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</a:br>
            <a:endParaRPr lang="ru-RU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00694" y="6000768"/>
            <a:ext cx="3338506" cy="571504"/>
          </a:xfrm>
        </p:spPr>
        <p:txBody>
          <a:bodyPr>
            <a:normAutofit fontScale="92500" lnSpcReduction="20000"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Социальный педагог: 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Кузьминых Ольга Николаевна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48" y="0"/>
            <a:ext cx="4647440" cy="1417638"/>
          </a:xfrm>
        </p:spPr>
        <p:txBody>
          <a:bodyPr>
            <a:norm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Быть активным</a:t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7554" y="785794"/>
            <a:ext cx="5576134" cy="5462606"/>
          </a:xfrm>
        </p:spPr>
        <p:txBody>
          <a:bodyPr>
            <a:normAutofit fontScale="92500" lnSpcReduction="10000"/>
          </a:bodyPr>
          <a:lstStyle/>
          <a:p>
            <a:pPr lvl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первокурсников очень важно не ограничиваться только учебой. Найдите себе секцию по интересам: спортивную команду, театральную студию, научный кружок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Это поможет не только разнообразить жизнь, но и завоевать уважение преподавателей: большинство из них ценят социально активных первокурсников.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Запомни: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Быть активным, это не значит, что нужно стремиться участвовать во всех секциях. Даже если вы разносторонняя личность и у вас много интересов и хобби, учтите, что заниматься всем и совмещать это с успешной учебой не получится.</a:t>
            </a:r>
          </a:p>
          <a:p>
            <a:pPr lvl="0">
              <a:buNone/>
            </a:pP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50043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42918"/>
            <a:ext cx="3643306" cy="62150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4612" y="274638"/>
            <a:ext cx="621907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Не бойтесь обращаться за помощью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00364" y="1447800"/>
            <a:ext cx="5933324" cy="4981596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Когда человек попадает в новую среду, то всегда возникают много вопросов, а также могут возникнуть определённые трудности, не бойтесь обращаться за помощью.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Решить все проблемы в одиночку сложно, а иногда и нереально. Поэтому вы должны знать, что есть люди, которые готовы вам помочь.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43966" y="274638"/>
            <a:ext cx="289722" cy="225404"/>
          </a:xfrm>
        </p:spPr>
        <p:txBody>
          <a:bodyPr>
            <a:normAutofit/>
          </a:bodyPr>
          <a:lstStyle/>
          <a:p>
            <a:r>
              <a:rPr lang="ru-RU" sz="800" dirty="0" smtClean="0"/>
              <a:t>1</a:t>
            </a:r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357166"/>
            <a:ext cx="7790712" cy="6500834"/>
          </a:xfrm>
        </p:spPr>
        <p:txBody>
          <a:bodyPr>
            <a:normAutofit fontScale="4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sz="45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Телефоны вызова экстренных служб: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«Единый телефон пожарных и спасателей»   01,   112(с мобильных)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Полиция    02   102(с мобильных)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Скорая медицинская помощь   03   103(с мобильных)</a:t>
            </a:r>
          </a:p>
          <a:p>
            <a:pPr>
              <a:buFont typeface="Wingdings" pitchFamily="2" charset="2"/>
              <a:buChar char="Ø"/>
            </a:pPr>
            <a:r>
              <a:rPr lang="ru-RU" sz="45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Газовые сети    104,   64-20-09</a:t>
            </a:r>
          </a:p>
          <a:p>
            <a:pPr>
              <a:buNone/>
            </a:pPr>
            <a:endParaRPr lang="ru-RU" sz="4500" dirty="0" smtClean="0">
              <a:solidFill>
                <a:schemeClr val="tx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45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Бесплатная юридическая помощь</a:t>
            </a:r>
          </a:p>
          <a:p>
            <a:pPr>
              <a:buNone/>
            </a:pPr>
            <a:r>
              <a:rPr lang="ru-RU" sz="45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Адвокатская палата Республики Марий Эл</a:t>
            </a:r>
          </a:p>
          <a:p>
            <a:pPr>
              <a:buNone/>
            </a:pPr>
            <a:r>
              <a:rPr lang="ru-RU" sz="45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 г. Йошкар-Ола, проспект Гагарина д. 10 а</a:t>
            </a:r>
          </a:p>
          <a:p>
            <a:pPr>
              <a:buNone/>
            </a:pPr>
            <a:r>
              <a:rPr lang="ru-RU" sz="45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Телефоны: 42-64-15, 45-05-22, 72-05-84</a:t>
            </a:r>
          </a:p>
          <a:p>
            <a:pPr>
              <a:buNone/>
            </a:pPr>
            <a:endParaRPr lang="ru-RU" sz="45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45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Оказание помощи и поддержки выпускникам организаций для детей-сирот и детей, оставшихся без попечения родителей и замещающих семей в решении их проблем </a:t>
            </a:r>
          </a:p>
          <a:p>
            <a:pPr algn="just">
              <a:buNone/>
            </a:pPr>
            <a:r>
              <a:rPr lang="ru-RU" sz="45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ГБУ Республики Марий Эл «Центр психолого-педагогической, медицинской и социальной помощи «Детство»</a:t>
            </a:r>
          </a:p>
          <a:p>
            <a:pPr algn="just">
              <a:buNone/>
            </a:pPr>
            <a:r>
              <a:rPr lang="ru-RU" sz="45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г. Йошкар-Ола, ул. Машиностроителей, 12-а</a:t>
            </a:r>
          </a:p>
          <a:p>
            <a:pPr algn="just">
              <a:buNone/>
            </a:pPr>
            <a:r>
              <a:rPr lang="ru-RU" sz="45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Телефоны: 72-33-41</a:t>
            </a:r>
          </a:p>
          <a:p>
            <a:pPr algn="just">
              <a:buNone/>
            </a:pPr>
            <a:r>
              <a:rPr lang="ru-RU" sz="45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Группа в социальной сети </a:t>
            </a:r>
            <a:r>
              <a:rPr lang="ru-RU" sz="45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Вконтакте</a:t>
            </a:r>
            <a:r>
              <a:rPr lang="ru-RU" sz="45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45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https://vk.com/soprovogdenie_rme</a:t>
            </a:r>
            <a:endParaRPr lang="ru-RU" sz="45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45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45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Детский телефон доверия</a:t>
            </a:r>
          </a:p>
          <a:p>
            <a:pPr algn="just">
              <a:buNone/>
            </a:pPr>
            <a:r>
              <a:rPr lang="ru-RU" sz="45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5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8-800-2000-122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Советы  первокурсникам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928670"/>
            <a:ext cx="7498080" cy="3500462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не прогуливайте;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готовьтесь ко всем занятиям заранее;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не спорьте с преподавателями;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дружите с куратором;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научитесь рассчитывать своё время;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контролируйте свои расходы;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 не бойтесь обращаться за помощью.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топ 10 правил для первокурсник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rot="20120204">
            <a:off x="623791" y="4268810"/>
            <a:ext cx="3106918" cy="180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5" name="Рисунок 4" descr="Время писать конспект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rot="20138290">
            <a:off x="3857450" y="4503754"/>
            <a:ext cx="2469217" cy="1739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6" name="Рисунок 5" descr="Вы удивитесь, но самое эффективное средство для завоевания симпатий окружающих- улыбка!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 rot="8959984" flipV="1">
            <a:off x="6596076" y="4619705"/>
            <a:ext cx="2275442" cy="1733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5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357166"/>
            <a:ext cx="8429652" cy="614366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1252729">
            <a:off x="1213341" y="1434236"/>
            <a:ext cx="4591949" cy="2878975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</a:rPr>
              <a:t>Спасибо за внимание!!!</a:t>
            </a:r>
            <a:br>
              <a:rPr lang="ru-RU" sz="4800" b="1" dirty="0" smtClean="0">
                <a:solidFill>
                  <a:srgbClr val="C00000"/>
                </a:solidFill>
              </a:rPr>
            </a:br>
            <a:endParaRPr lang="ru-RU" sz="4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46"/>
          </a:xfrm>
        </p:spPr>
        <p:txBody>
          <a:bodyPr>
            <a:normAutofit/>
          </a:bodyPr>
          <a:lstStyle/>
          <a:p>
            <a:r>
              <a:rPr lang="ru-RU" sz="800" dirty="0" smtClean="0"/>
              <a:t>1</a:t>
            </a:r>
            <a:endParaRPr lang="ru-RU" sz="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00364" y="214290"/>
            <a:ext cx="5929354" cy="6429420"/>
          </a:xfrm>
        </p:spPr>
        <p:txBody>
          <a:bodyPr>
            <a:normAutofit/>
          </a:bodyPr>
          <a:lstStyle/>
          <a:p>
            <a:pPr marL="306745" indent="-306745" algn="just" defTabSz="1022482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Адаптация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(лат. 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аdaptatio-приспособлять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) - это «приспособление структуры и функций организмов и их органов к условиям среды»</a:t>
            </a:r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06745" indent="-306745" algn="just" defTabSz="1022482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Адаптация в учебном заведении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 – это  </a:t>
            </a:r>
            <a:r>
              <a:rPr lang="ru-RU" sz="3000" u="sng" dirty="0" smtClean="0">
                <a:latin typeface="Times New Roman" pitchFamily="18" charset="0"/>
                <a:cs typeface="Times New Roman" pitchFamily="18" charset="0"/>
              </a:rPr>
              <a:t>усвоение существующих норм и  правил учебного учреждения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, установление взаимодействия в учебной группе, в новом  коллективе, знакомство с преподавателями и сотрудниками  образовательного учреждения. </a:t>
            </a:r>
          </a:p>
          <a:p>
            <a:endParaRPr lang="ru-RU" dirty="0"/>
          </a:p>
        </p:txBody>
      </p:sp>
      <p:pic>
        <p:nvPicPr>
          <p:cNvPr id="4" name="Picture 5" descr="C:\Documents and Settings\123\Рабочий стол\47ee4494ce82515770bfa7c62e4a997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2428868"/>
            <a:ext cx="3286115" cy="4157670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39784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/>
              <a:t>Адаптация первокурсников к условиям обучения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00364" y="1285860"/>
            <a:ext cx="5933324" cy="535785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Одной из важнейших предпосылок успешной учебной деятельности первокурсников является их своевременная адаптация к условиям обучения в образовательном учреждении, рассматриваемая как начальный этап включения их в профессиональное общество. 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          Первый курс может стать точкой опоры для студента, а может привести к различным деформациям в поведении, общении и обучении. Именно на первом курсе формируется отношение молодого человека к учёбе, к будущей профессиональной деятельности, продолжается «активный поиск себя». Даже отлично окончившие среднюю школу, на первом курсе не сразу обретают уверенность в своих силах.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AutoShape 2" descr="https://i.pinimg.com/736x/47/ee/44/47ee4494ce82515770bfa7c62e4a997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https://i.pinimg.com/736x/47/ee/44/47ee4494ce82515770bfa7c62e4a997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58" name="AutoShape 2" descr="https://i.pinimg.com/736x/8f/8d/3d/8f8d3d008249b444529ec4b570283b4d--human-figures-d-figure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https://i.pinimg.com/736x/8f/8d/3d/8f8d3d008249b444529ec4b570283b4d--human-figures-d-figure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5993"/>
            <a:ext cx="3428992" cy="435771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9399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i="1" dirty="0" smtClean="0">
                <a:solidFill>
                  <a:srgbClr val="3399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Три аспекта адаптации студентов-первокурсников к условиям учебного учреждения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214554"/>
            <a:ext cx="7498080" cy="4033846"/>
          </a:xfrm>
        </p:spPr>
        <p:txBody>
          <a:bodyPr>
            <a:normAutofit fontScale="92500" lnSpcReduction="10000"/>
          </a:bodyPr>
          <a:lstStyle/>
          <a:p>
            <a:pPr marL="306745" indent="-306745" algn="just" defTabSz="1022482" fontAlgn="auto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r>
              <a:rPr lang="ru-RU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адаптация к условиям учебной деятельности</a:t>
            </a:r>
            <a:r>
              <a:rPr lang="ru-RU" dirty="0" smtClean="0"/>
              <a:t>, приспособление к новым формам преподавания, контроля и усвоения знаний, к иному режиму труда и отдыха, самостоятельному образу жизни;</a:t>
            </a:r>
          </a:p>
          <a:p>
            <a:pPr marL="306745" indent="-306745" algn="just" defTabSz="1022482" fontAlgn="auto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r>
              <a:rPr lang="ru-RU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адаптация к группе</a:t>
            </a:r>
            <a:r>
              <a:rPr lang="ru-RU" dirty="0" smtClean="0"/>
              <a:t>, включение в коллектив сокурсников, усвоение его правил, традиций; </a:t>
            </a:r>
          </a:p>
          <a:p>
            <a:pPr marL="306745" indent="-306745" algn="just" defTabSz="1022482" fontAlgn="auto">
              <a:lnSpc>
                <a:spcPct val="80000"/>
              </a:lnSpc>
              <a:spcAft>
                <a:spcPts val="0"/>
              </a:spcAft>
              <a:buFontTx/>
              <a:buChar char="-"/>
              <a:defRPr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адаптация к будущей профессии</a:t>
            </a:r>
            <a:r>
              <a:rPr lang="ru-RU" dirty="0" smtClean="0"/>
              <a:t>, усвоение профессиональных  знаний, умений и навыков, качеств.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40" y="214290"/>
            <a:ext cx="5790448" cy="2071702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accent3"/>
                </a:solidFill>
              </a:rPr>
              <a:t/>
            </a:r>
            <a:br>
              <a:rPr lang="ru-RU" sz="2400" dirty="0" smtClean="0">
                <a:solidFill>
                  <a:schemeClr val="accent3"/>
                </a:solidFill>
              </a:rPr>
            </a:b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Адаптация к учебе в образовательном учреждении– это приобретение умений:</a:t>
            </a:r>
            <a:r>
              <a:rPr lang="ru-RU" sz="32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i="1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9058" y="2285992"/>
            <a:ext cx="5004630" cy="389097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Относится к учёбе всерьёз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Уметь распределять деньги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Забыть про стеснительность и замкнутость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Научиться рассчитывать своё  время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Быть активным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 бояться обращаться за помощью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5784" y="0"/>
            <a:ext cx="392902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Не допускайте ошибок и первый курс пройдет весело и ярко!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071670" y="0"/>
            <a:ext cx="707233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4714876" cy="6643710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Относится к учёбе всерьёз</a:t>
            </a: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Самая главная проблема первокурсников — считать первый курс «разминкой». В первый год обучения, включаются предметы которые дают общую базу знаний. Не получив её, сложно учиться и двигаться дальше.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Поэтому не стоит думать о первом курсе как о тренировке перед настоящим «боем», приступайте к учебе нужно сразу. 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800" b="1" dirty="0" smtClean="0">
                <a:solidFill>
                  <a:schemeClr val="bg1"/>
                </a:solidFill>
              </a:rPr>
              <a:t/>
            </a:r>
            <a:br>
              <a:rPr lang="ru-RU" sz="1800" b="1" dirty="0" smtClean="0">
                <a:solidFill>
                  <a:schemeClr val="bg1"/>
                </a:solidFill>
              </a:rPr>
            </a:br>
            <a:endParaRPr lang="ru-RU" sz="1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Sberbank-Krizis-Defolt-Dengi-Rossiya-Obestsenivanie-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57364"/>
            <a:ext cx="3428992" cy="461963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0430" y="274638"/>
            <a:ext cx="5433258" cy="14398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Уметь распределять деньги</a:t>
            </a:r>
            <a:r>
              <a:rPr lang="ru-RU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8992" y="1428736"/>
            <a:ext cx="5715008" cy="521497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Стипендия это хорошо, но надолго её не хватит, если не научиться правильно её распределять.	Поэтому, очень важно научиться правильно распределять свои финансы.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	Сначала делайте необходимые покупки, потом откладывайте на крупные приобретения и только после этого думайте, как распорядиться оставшейся частью. А также научитесь вести учёт доходов и расходов.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2" y="274638"/>
            <a:ext cx="657626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Забыть про стеснительность и замкнутость</a:t>
            </a:r>
            <a:r>
              <a:rPr lang="ru-RU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00430" y="1214422"/>
            <a:ext cx="5643570" cy="5033978"/>
          </a:xfrm>
        </p:spPr>
        <p:txBody>
          <a:bodyPr>
            <a:normAutofit/>
          </a:bodyPr>
          <a:lstStyle/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Залог яркой и насыщенной студенческой жизни — хорошие друзья. Поэтому забудьте о стеснительности, с первых же дней знакомьтесь с новыми людьми и искренне интересуйтесь ими.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Заводите новых друзей и полезные знакомства: например, с методистами деканата или лаборантами кафедр, а самое главное с куратором, отвечающего за вас. Они помогут решать мелкие проблемы связанные с учёбой и подскажут, что делать, если потеряли студенческий билет или не успели сдать реферат 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Вы удивитесь, но самое эффективное средство для завоевания симпатий окружающих- улыбка!</a:t>
            </a:r>
          </a:p>
          <a:p>
            <a:pPr lvl="0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Вы удивитесь, но самое эффективное средство для завоевания симпатий окружающих- улыбка!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rot="10800000" flipV="1">
            <a:off x="214274" y="2000240"/>
            <a:ext cx="3643345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Тайм менеджмент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2714620"/>
            <a:ext cx="5143504" cy="385765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500042"/>
            <a:ext cx="6790580" cy="14287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Научиться рассчитывать своё  время</a:t>
            </a:r>
            <a:r>
              <a:rPr lang="ru-RU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57232"/>
            <a:ext cx="4500562" cy="53911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Тайм-менеджмент - древнее искусство, которым владеет далеко не каждый. Этому учатся на практике и только на практике. К слову, период студенчества – лучший период для того, чтобы научиться организовывать свое время. А для этого важно: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Заведите записную книжку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Расставьте приоритеты.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Не рассеивайте свое внимание.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Высыпайтесь.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Рационализируйте использование времени.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Ставьте </a:t>
            </a:r>
            <a:r>
              <a:rPr lang="ru-RU" sz="1800" b="1" i="1" dirty="0" err="1" smtClean="0">
                <a:latin typeface="Times New Roman" pitchFamily="18" charset="0"/>
                <a:cs typeface="Times New Roman" pitchFamily="18" charset="0"/>
              </a:rPr>
              <a:t>дедлайны</a:t>
            </a: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Проанализируйте свой день.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1119</TotalTime>
  <Words>498</Words>
  <PresentationFormat>Экран (4:3)</PresentationFormat>
  <Paragraphs>76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Солнцестояние</vt:lpstr>
      <vt:lpstr>Особенности адаптации выпускников организаций для детей-сирот и детей, оставшихся без попечения родителей </vt:lpstr>
      <vt:lpstr>1</vt:lpstr>
      <vt:lpstr>Адаптация первокурсников к условиям обучения</vt:lpstr>
      <vt:lpstr>Три аспекта адаптации студентов-первокурсников к условиям учебного учреждения</vt:lpstr>
      <vt:lpstr>   Адаптация к учебе в образовательном учреждении– это приобретение умений: </vt:lpstr>
      <vt:lpstr>Относится к учёбе всерьёз   Самая главная проблема первокурсников — считать первый курс «разминкой». В первый год обучения, включаются предметы которые дают общую базу знаний. Не получив её, сложно учиться и двигаться дальше.  Поэтому не стоит думать о первом курсе как о тренировке перед настоящим «боем», приступайте к учебе нужно сразу.    </vt:lpstr>
      <vt:lpstr>Уметь распределять деньги </vt:lpstr>
      <vt:lpstr>Забыть про стеснительность и замкнутость </vt:lpstr>
      <vt:lpstr>Научиться рассчитывать своё  время  </vt:lpstr>
      <vt:lpstr>Быть активным </vt:lpstr>
      <vt:lpstr>Не бойтесь обращаться за помощью</vt:lpstr>
      <vt:lpstr>1</vt:lpstr>
      <vt:lpstr>Советы  первокурсникам </vt:lpstr>
      <vt:lpstr>Спасибо за внимание!!!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Адаптация первокурсников в учебному учреждению  </dc:title>
  <cp:lastModifiedBy>Админ</cp:lastModifiedBy>
  <cp:revision>101</cp:revision>
  <dcterms:modified xsi:type="dcterms:W3CDTF">2021-10-29T05:59:22Z</dcterms:modified>
</cp:coreProperties>
</file>